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36" r:id="rId2"/>
    <p:sldMasterId id="2147483721" r:id="rId3"/>
    <p:sldMasterId id="2147483696" r:id="rId4"/>
    <p:sldMasterId id="2147483708" r:id="rId5"/>
    <p:sldMasterId id="2147483684" r:id="rId6"/>
    <p:sldMasterId id="2147483672" r:id="rId7"/>
  </p:sldMasterIdLst>
  <p:notesMasterIdLst>
    <p:notesMasterId r:id="rId18"/>
  </p:notesMasterIdLst>
  <p:handoutMasterIdLst>
    <p:handoutMasterId r:id="rId19"/>
  </p:handoutMasterIdLst>
  <p:sldIdLst>
    <p:sldId id="308" r:id="rId8"/>
    <p:sldId id="578" r:id="rId9"/>
    <p:sldId id="582" r:id="rId10"/>
    <p:sldId id="581" r:id="rId11"/>
    <p:sldId id="586" r:id="rId12"/>
    <p:sldId id="591" r:id="rId13"/>
    <p:sldId id="592" r:id="rId14"/>
    <p:sldId id="593" r:id="rId15"/>
    <p:sldId id="594" r:id="rId16"/>
    <p:sldId id="595" r:id="rId17"/>
  </p:sldIdLst>
  <p:sldSz cx="9144000" cy="6858000" type="screen4x3"/>
  <p:notesSz cx="6858000" cy="9313863"/>
  <p:defaultTextStyle>
    <a:defPPr>
      <a:defRPr lang="en-US"/>
    </a:defPPr>
    <a:lvl1pPr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-65" charset="0"/>
        <a:ea typeface="ＭＳ Ｐゴシック" pitchFamily="-65" charset="-128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-65" charset="0"/>
        <a:ea typeface="ＭＳ Ｐゴシック" pitchFamily="-65" charset="-128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-65" charset="0"/>
        <a:ea typeface="ＭＳ Ｐゴシック" pitchFamily="-65" charset="-128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-65" charset="0"/>
        <a:ea typeface="ＭＳ Ｐゴシック" pitchFamily="-65" charset="-128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pitchFamily="-65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000099"/>
    <a:srgbClr val="990000"/>
    <a:srgbClr val="0000FF"/>
    <a:srgbClr val="CC0000"/>
    <a:srgbClr val="993300"/>
    <a:srgbClr val="FFFF99"/>
    <a:srgbClr val="FFCC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4626" autoAdjust="0"/>
  </p:normalViewPr>
  <p:slideViewPr>
    <p:cSldViewPr snapToGrid="0" snapToObjects="1">
      <p:cViewPr varScale="1">
        <p:scale>
          <a:sx n="73" d="100"/>
          <a:sy n="73" d="100"/>
        </p:scale>
        <p:origin x="95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7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04"/>
    </p:cViewPr>
  </p:sorterViewPr>
  <p:notesViewPr>
    <p:cSldViewPr snapToGrid="0" snapToObjects="1">
      <p:cViewPr varScale="1">
        <p:scale>
          <a:sx n="98" d="100"/>
          <a:sy n="98" d="100"/>
        </p:scale>
        <p:origin x="-1332" y="-102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408" y="8848808"/>
            <a:ext cx="2973149" cy="4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25" tIns="0" rIns="19225" bIns="0" numCol="1" anchor="b" anchorCtr="0" compatLnSpc="1">
            <a:prstTxWarp prst="textNoShape">
              <a:avLst/>
            </a:prstTxWarp>
          </a:bodyPr>
          <a:lstStyle>
            <a:lvl1pPr defTabSz="910086">
              <a:spcBef>
                <a:spcPct val="0"/>
              </a:spcBef>
              <a:defRPr sz="1000" b="0" i="1">
                <a:latin typeface="Times New Roman" pitchFamily="-65" charset="0"/>
              </a:defRPr>
            </a:lvl1pPr>
          </a:lstStyle>
          <a:p>
            <a:fld id="{691CAC77-5BB1-4DB7-AD82-6928BEE77E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511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817" y="4422811"/>
            <a:ext cx="5028369" cy="4191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5" tIns="46459" rIns="91315" bIns="46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70326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925048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402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0805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6207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1610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408" y="8848808"/>
            <a:ext cx="2973149" cy="465056"/>
          </a:xfrm>
          <a:prstGeom prst="rect">
            <a:avLst/>
          </a:prstGeom>
          <a:noFill/>
        </p:spPr>
        <p:txBody>
          <a:bodyPr lIns="90850" tIns="45425" rIns="90850" bIns="45425"/>
          <a:lstStyle/>
          <a:p>
            <a:fld id="{4FDFAB28-5A91-44BE-AF02-242ADD59B37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3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Pontificate a bit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48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Pontificate a bit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186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Pontificate a bit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30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Pontificate a bit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28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408" y="8848808"/>
            <a:ext cx="2973149" cy="465056"/>
          </a:xfrm>
          <a:prstGeom prst="rect">
            <a:avLst/>
          </a:prstGeom>
          <a:noFill/>
        </p:spPr>
        <p:txBody>
          <a:bodyPr lIns="90850" tIns="45425" rIns="90850" bIns="45425"/>
          <a:lstStyle/>
          <a:p>
            <a:fld id="{4FDFAB28-5A91-44BE-AF02-242ADD59B373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65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Trebuchet MS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86A6C4D-D1E3-4805-9937-F5ABDBEC5302}" type="datetimeFigureOut">
              <a:rPr lang="en-US" smtClean="0"/>
              <a:pPr/>
              <a:t>9/17/2022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86A6C4D-D1E3-4805-9937-F5ABDBEC5302}" type="datetimeFigureOut">
              <a:rPr lang="en-US" smtClean="0"/>
              <a:pPr/>
              <a:t>9/17/2022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78E-F0F9-4BD1-B0D5-D686CF54F9B7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20" y="1111258"/>
            <a:ext cx="8391518" cy="4918075"/>
          </a:xfrm>
        </p:spPr>
        <p:txBody>
          <a:bodyPr/>
          <a:lstStyle>
            <a:lvl1pPr>
              <a:spcBef>
                <a:spcPts val="1200"/>
              </a:spcBef>
              <a:defRPr>
                <a:latin typeface="Trebuchet MS" pitchFamily="34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000099"/>
                </a:solidFill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96938"/>
            <a:ext cx="4305300" cy="5351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96938"/>
            <a:ext cx="4305300" cy="5351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0">
                <a:latin typeface="Arial" charset="0"/>
              </a:defRPr>
            </a:lvl1pPr>
          </a:lstStyle>
          <a:p>
            <a:r>
              <a:rPr lang="en-US" dirty="0"/>
              <a:t>State of the Department</a:t>
            </a:r>
          </a:p>
          <a:p>
            <a:endParaRPr lang="en-US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9916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8" y="1111258"/>
            <a:ext cx="8763000" cy="513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52400" y="896938"/>
            <a:ext cx="8763000" cy="0"/>
          </a:xfrm>
          <a:prstGeom prst="line">
            <a:avLst/>
          </a:prstGeom>
          <a:noFill/>
          <a:ln w="50800">
            <a:solidFill>
              <a:srgbClr val="99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ourier New" charset="0"/>
              <a:ea typeface="+mn-ea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6248400"/>
            <a:ext cx="8763000" cy="0"/>
          </a:xfrm>
          <a:prstGeom prst="line">
            <a:avLst/>
          </a:prstGeom>
          <a:noFill/>
          <a:ln w="50800">
            <a:solidFill>
              <a:srgbClr val="99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ourier New" charset="0"/>
              <a:ea typeface="+mn-ea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0" y="6248400"/>
            <a:ext cx="16002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fld id="{7CCDD52C-E8A4-4706-A1A9-E4992341556C}" type="slidenum">
              <a:rPr lang="en-US" sz="1000" b="0">
                <a:latin typeface="Arial" charset="0"/>
              </a:rPr>
              <a:pPr/>
              <a:t>‹#›</a:t>
            </a:fld>
            <a:endParaRPr lang="en-US" sz="1600" b="0">
              <a:latin typeface="Arial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81008" y="63603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A6C4D-D1E3-4805-9937-F5ABDBEC5302}" type="datetimeFigureOut">
              <a:rPr lang="en-US" smtClean="0"/>
              <a:pPr/>
              <a:t>9/17/2022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733" r:id="rId2"/>
    <p:sldLayoutId id="2147483720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  <p:sldLayoutId id="2147483734" r:id="rId14"/>
    <p:sldLayoutId id="2147483735" r:id="rId15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Trebuchet MS" pitchFamily="34" charset="0"/>
          <a:ea typeface="ＭＳ Ｐゴシック" charset="-128"/>
          <a:cs typeface="Trebuchet MS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20A1-46D9-467B-826A-5087AAAA8F73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8A68-40E0-4AC3-9247-1E7E7F912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10/24/2014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27F5-60C6-4BFA-8EC6-8BAEF9E38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2EE95-8795-4773-8472-6CD7653C73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9C26-C475-406A-804F-53EC481CDB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CD28-62B4-42AD-8A24-C324C638C7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0414"/>
            <a:ext cx="7822734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10/24/2014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State of the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468C-CD5D-4D3B-AF09-B52DB505A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yanthi@stanford.edu" TargetMode="External"/><Relationship Id="rId2" Type="http://schemas.openxmlformats.org/officeDocument/2006/relationships/hyperlink" Target="https://cs.stanford.edu/internal/admin-info/assignments-era-and-admin-staff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phdstudentservices@cs.stanford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ngate.stanford.edu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fixit@cs.Stanford.edu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inenaga@Stanford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fixit@cs.Stanford.edu" TargetMode="External"/><Relationship Id="rId4" Type="http://schemas.openxmlformats.org/officeDocument/2006/relationships/hyperlink" Target="mailto:browninstitutereservations@cs.stanford.ed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1790700"/>
            <a:ext cx="8458200" cy="1143000"/>
          </a:xfrm>
          <a:noFill/>
        </p:spPr>
        <p:txBody>
          <a:bodyPr/>
          <a:lstStyle/>
          <a:p>
            <a:r>
              <a:rPr lang="en-US" b="1" dirty="0">
                <a:ea typeface="ＭＳ Ｐゴシック" pitchFamily="-65" charset="-128"/>
              </a:rPr>
              <a:t>Life </a:t>
            </a:r>
            <a:r>
              <a:rPr lang="en-US" dirty="0">
                <a:ea typeface="ＭＳ Ｐゴシック" pitchFamily="-65" charset="-128"/>
              </a:rPr>
              <a:t>in the CS Department</a:t>
            </a:r>
            <a:br>
              <a:rPr lang="en-US" dirty="0">
                <a:ea typeface="ＭＳ Ｐゴシック" pitchFamily="-65" charset="-128"/>
              </a:rPr>
            </a:br>
            <a:endParaRPr lang="en-US" sz="1800" dirty="0">
              <a:ea typeface="ＭＳ Ｐゴシック" pitchFamily="-65" charset="-128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56734" y="2764366"/>
            <a:ext cx="7509933" cy="1752600"/>
          </a:xfrm>
        </p:spPr>
        <p:txBody>
          <a:bodyPr/>
          <a:lstStyle/>
          <a:p>
            <a:r>
              <a:rPr lang="en-US" dirty="0">
                <a:ea typeface="ＭＳ Ｐゴシック" pitchFamily="-65" charset="-128"/>
              </a:rPr>
              <a:t>PhD Student Orientation</a:t>
            </a:r>
          </a:p>
          <a:p>
            <a:r>
              <a:rPr lang="en-US" dirty="0">
                <a:ea typeface="ＭＳ Ｐゴシック" pitchFamily="-65" charset="-128"/>
              </a:rPr>
              <a:t>September 22, 2022</a:t>
            </a:r>
          </a:p>
          <a:p>
            <a:endParaRPr lang="en-US" dirty="0">
              <a:ea typeface="ＭＳ Ｐゴシック" pitchFamily="-65" charset="-128"/>
            </a:endParaRPr>
          </a:p>
          <a:p>
            <a:r>
              <a:rPr lang="en-US" sz="2400" dirty="0">
                <a:ea typeface="ＭＳ Ｐゴシック" pitchFamily="-65" charset="-128"/>
              </a:rPr>
              <a:t>Debby Inenaga, CS Director of Finance &amp; Operations</a:t>
            </a:r>
          </a:p>
          <a:p>
            <a:r>
              <a:rPr lang="en-US" sz="2400" dirty="0">
                <a:ea typeface="ＭＳ Ｐゴシック" pitchFamily="-65" charset="-128"/>
              </a:rPr>
              <a:t>Omar Ochoa – Gates Building Manager</a:t>
            </a:r>
          </a:p>
          <a:p>
            <a:r>
              <a:rPr lang="en-US" sz="2400" dirty="0">
                <a:ea typeface="ＭＳ Ｐゴシック" pitchFamily="-65" charset="-128"/>
              </a:rPr>
              <a:t>Hector Gamez – Gates Facilities Specialist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z="1400" dirty="0">
              <a:latin typeface="Times New Roman" pitchFamily="-65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1790700"/>
            <a:ext cx="8458200" cy="1143000"/>
          </a:xfrm>
          <a:noFill/>
        </p:spPr>
        <p:txBody>
          <a:bodyPr/>
          <a:lstStyle/>
          <a:p>
            <a:r>
              <a:rPr lang="en-US" sz="3600" b="1" dirty="0">
                <a:ea typeface="ＭＳ Ｐゴシック" pitchFamily="-65" charset="-128"/>
              </a:rPr>
              <a:t>Welcome again and </a:t>
            </a:r>
            <a:br>
              <a:rPr lang="en-US" sz="3600" b="1" dirty="0">
                <a:ea typeface="ＭＳ Ｐゴシック" pitchFamily="-65" charset="-128"/>
              </a:rPr>
            </a:br>
            <a:r>
              <a:rPr lang="en-US" sz="3600" b="1" dirty="0">
                <a:ea typeface="ＭＳ Ｐゴシック" pitchFamily="-65" charset="-128"/>
              </a:rPr>
              <a:t>we’re glad you’re here!</a:t>
            </a:r>
            <a:br>
              <a:rPr lang="en-US" dirty="0">
                <a:ea typeface="ＭＳ Ｐゴシック" pitchFamily="-65" charset="-128"/>
              </a:rPr>
            </a:br>
            <a:endParaRPr lang="en-US" sz="1800" dirty="0">
              <a:ea typeface="ＭＳ Ｐゴシック" pitchFamily="-65" charset="-128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17033" y="3429000"/>
            <a:ext cx="7509933" cy="1752600"/>
          </a:xfrm>
        </p:spPr>
        <p:txBody>
          <a:bodyPr/>
          <a:lstStyle/>
          <a:p>
            <a:r>
              <a:rPr lang="en-US" dirty="0">
                <a:ea typeface="ＭＳ Ｐゴシック" pitchFamily="-65" charset="-128"/>
              </a:rPr>
              <a:t>THE END</a:t>
            </a:r>
          </a:p>
          <a:p>
            <a:endParaRPr lang="en-US" dirty="0">
              <a:ea typeface="ＭＳ Ｐゴシック" pitchFamily="-65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z="1400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584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D27C9D-39C4-BA46-B3A2-1747642E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65" charset="-128"/>
              </a:rPr>
              <a:t>Life in the CS Department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6C7C14-A020-9E48-818C-379F868CC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571500">
              <a:spcBef>
                <a:spcPts val="0"/>
              </a:spcBef>
              <a:buAutoNum type="romanUcPeriod"/>
            </a:pPr>
            <a:endParaRPr lang="en-US" i="1" dirty="0"/>
          </a:p>
          <a:p>
            <a:pPr marL="0" indent="-571500">
              <a:spcBef>
                <a:spcPts val="0"/>
              </a:spcBef>
              <a:buAutoNum type="romanUcPeriod"/>
            </a:pPr>
            <a:endParaRPr lang="en-US" i="1" dirty="0"/>
          </a:p>
          <a:p>
            <a:pPr marL="0" indent="-571500">
              <a:spcBef>
                <a:spcPts val="0"/>
              </a:spcBef>
              <a:buAutoNum type="romanUcPeriod"/>
            </a:pPr>
            <a:r>
              <a:rPr lang="en-US" i="1" dirty="0"/>
              <a:t>Your Life Line </a:t>
            </a:r>
          </a:p>
          <a:p>
            <a:pPr marL="0" indent="-571500">
              <a:spcBef>
                <a:spcPts val="0"/>
              </a:spcBef>
              <a:buAutoNum type="romanUcPeriod"/>
            </a:pPr>
            <a:endParaRPr lang="en-US" i="1" dirty="0"/>
          </a:p>
          <a:p>
            <a:pPr marL="0" indent="-571500">
              <a:spcBef>
                <a:spcPts val="0"/>
              </a:spcBef>
              <a:buAutoNum type="romanUcPeriod"/>
            </a:pPr>
            <a:endParaRPr lang="en-US" i="1" dirty="0"/>
          </a:p>
          <a:p>
            <a:pPr marL="0" indent="-571500">
              <a:spcBef>
                <a:spcPts val="0"/>
              </a:spcBef>
              <a:buAutoNum type="romanUcPeriod"/>
            </a:pPr>
            <a:r>
              <a:rPr lang="en-US" i="1" dirty="0"/>
              <a:t>Finance – purchases, travel, reimbursements</a:t>
            </a:r>
          </a:p>
          <a:p>
            <a:pPr marL="0" indent="-571500">
              <a:spcBef>
                <a:spcPts val="0"/>
              </a:spcBef>
              <a:buAutoNum type="romanUcPeriod"/>
            </a:pPr>
            <a:endParaRPr lang="en-US" i="1" dirty="0"/>
          </a:p>
          <a:p>
            <a:pPr marL="0" indent="-571500">
              <a:spcBef>
                <a:spcPts val="0"/>
              </a:spcBef>
              <a:buAutoNum type="romanUcPeriod"/>
            </a:pPr>
            <a:endParaRPr lang="en-US" i="1" dirty="0"/>
          </a:p>
          <a:p>
            <a:pPr marL="0" indent="-571500">
              <a:spcBef>
                <a:spcPts val="0"/>
              </a:spcBef>
              <a:buAutoNum type="romanUcPeriod"/>
            </a:pPr>
            <a:r>
              <a:rPr lang="en-US" i="1" dirty="0"/>
              <a:t>Working in the Gates Building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49003-CE71-AB46-BC50-7BA496B846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2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Life 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= Your Faculty’s Administrator!</a:t>
            </a:r>
          </a:p>
          <a:p>
            <a:pPr marL="0" indent="0">
              <a:buNone/>
            </a:pPr>
            <a:r>
              <a:rPr lang="en-US" dirty="0"/>
              <a:t>Listing found at: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https://cs.stanford.edu/internal/admin-info/assignments-era-and-admin-staff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all else fails, go to: </a:t>
            </a:r>
          </a:p>
          <a:p>
            <a:pPr marL="0" indent="0">
              <a:buNone/>
            </a:pPr>
            <a:r>
              <a:rPr lang="en-US" sz="2000" dirty="0"/>
              <a:t>Jay Subramanian &amp; PhD student services team: 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jayanthi@stanford.edu</a:t>
            </a:r>
            <a:r>
              <a:rPr lang="en-US" sz="2000" dirty="0"/>
              <a:t>  or  </a:t>
            </a:r>
            <a:r>
              <a:rPr lang="en-US" sz="2000" dirty="0">
                <a:hlinkClick r:id="rId4"/>
              </a:rPr>
              <a:t>phdstudentservices@cs.stanford.edu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Debby Inenaga, Director of Finance &amp; Operations:</a:t>
            </a:r>
            <a:r>
              <a:rPr lang="en-US" u="sng" dirty="0">
                <a:hlinkClick r:id="rId3"/>
              </a:rPr>
              <a:t> </a:t>
            </a:r>
            <a:r>
              <a:rPr lang="en-US" sz="2000" u="sng" dirty="0">
                <a:hlinkClick r:id="rId3"/>
              </a:rPr>
              <a:t>dinenaga@stanford.edu</a:t>
            </a:r>
            <a:endParaRPr lang="en-US" sz="2000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5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6720" y="893764"/>
            <a:ext cx="8391518" cy="535463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**Ask your faculty’s administrator for advice before you proceed!!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Stanford Purchases 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“How does this benefit Stanford?”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 Necessary and Reasonable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Travel expense guidance –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highlight>
                  <a:srgbClr val="FFFF00"/>
                </a:highlight>
              </a:rPr>
              <a:t>All travel must be booked through Stanford booking channels!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https://fingate.stanford.edu/business-travel-expenses/student-travel#anchor-10831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University </a:t>
            </a:r>
            <a:r>
              <a:rPr lang="en-US" sz="2000" dirty="0" err="1"/>
              <a:t>Pcard</a:t>
            </a:r>
            <a:r>
              <a:rPr lang="en-US" sz="2000" dirty="0"/>
              <a:t> vs Expense Reimbursement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Finance policies:  </a:t>
            </a:r>
            <a:r>
              <a:rPr lang="en-US" sz="2000" dirty="0">
                <a:hlinkClick r:id="rId2"/>
              </a:rPr>
              <a:t>https://fingate.stanford.edu/</a:t>
            </a:r>
            <a:endParaRPr lang="en-US" sz="2000" dirty="0"/>
          </a:p>
          <a:p>
            <a:pPr>
              <a:spcBef>
                <a:spcPts val="0"/>
              </a:spcBef>
            </a:pPr>
            <a:endParaRPr lang="en-US" sz="2400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6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Gates Building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6720" y="916450"/>
            <a:ext cx="8391518" cy="4918075"/>
          </a:xfrm>
        </p:spPr>
        <p:txBody>
          <a:bodyPr/>
          <a:lstStyle/>
          <a:p>
            <a:r>
              <a:rPr lang="en-US" sz="2000" b="1" u="sng" dirty="0"/>
              <a:t>Gates Building Access: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Building access is through the Lenel card reader system:  </a:t>
            </a:r>
            <a:r>
              <a:rPr lang="en-US" sz="1800" dirty="0">
                <a:highlight>
                  <a:srgbClr val="FFFF00"/>
                </a:highlight>
              </a:rPr>
              <a:t>use your Stanford ID card</a:t>
            </a:r>
            <a:r>
              <a:rPr lang="en-US" sz="1800" dirty="0"/>
              <a:t> for after hours (after 7 pm, before 7 am) &amp; weekends.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For Lenel card access problems: email </a:t>
            </a:r>
            <a:r>
              <a:rPr lang="en-US" sz="1800" dirty="0">
                <a:hlinkClick r:id="rId2"/>
              </a:rPr>
              <a:t>fixit@cs.Stanford.edu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b="1" u="sng" dirty="0"/>
              <a:t>Office Keys: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Work through your faculty’s administrator to find out your desk assignment for the quarter</a:t>
            </a:r>
            <a:endParaRPr lang="en-US" sz="18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Go to the Shipping/Receiving office in Gates B18 (basement) to get your office key.  Keys require a $20 deposit and photo ID.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Shipping/Receiving office </a:t>
            </a:r>
            <a:r>
              <a:rPr lang="en-US" sz="1800" dirty="0" err="1"/>
              <a:t>hrs</a:t>
            </a:r>
            <a:r>
              <a:rPr lang="en-US" sz="1800" dirty="0"/>
              <a:t>:  M-F 8 am – 4 pm.  Closed noon – 1 pm</a:t>
            </a:r>
          </a:p>
          <a:p>
            <a:pPr marL="0" indent="0"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b="1" u="sng" dirty="0"/>
              <a:t>Shipping/Receiving Packages: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The shipping address for Gates building is: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353 Jane Stanford Way, Stanford, CA  94305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i="1" dirty="0"/>
              <a:t>**please make sure to have Your name, Gates Building &amp; office number on the addressee label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i="1" dirty="0"/>
              <a:t>**write to </a:t>
            </a:r>
            <a:r>
              <a:rPr lang="en-US" sz="1800" i="1" dirty="0">
                <a:hlinkClick r:id="rId2"/>
              </a:rPr>
              <a:t>fixit@cs.Stanford.edu</a:t>
            </a:r>
            <a:r>
              <a:rPr lang="en-US" sz="1800" i="1" dirty="0"/>
              <a:t> if you are expecting a pkg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i="1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0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Gates Building – cont’d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u="sng" dirty="0"/>
              <a:t>Conference/Meeting rooms: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Gates has meeting rooms of various sizes throughout the building.  The smaller (4 persons or less) rooms are first come first serve unless noted.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 For larger conference rooms, the reservation system is 25Live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Work through your faculty admin to make a reservation or send email to </a:t>
            </a:r>
            <a:r>
              <a:rPr lang="en-US" sz="2000" dirty="0">
                <a:hlinkClick r:id="rId3"/>
              </a:rPr>
              <a:t>dinenaga@Stanford.edu</a:t>
            </a:r>
            <a:r>
              <a:rPr lang="en-US" sz="2000" dirty="0"/>
              <a:t> to get access to the 25Live reservation system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Rooms should be cleared and cleaned after your meeting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** Meeting rooms should only be used for Stanford business **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Two Gates spaces are controlled by the department:</a:t>
            </a:r>
          </a:p>
          <a:p>
            <a:pPr marL="0" indent="0">
              <a:buNone/>
            </a:pPr>
            <a:r>
              <a:rPr lang="en-US" sz="1800" dirty="0"/>
              <a:t>Brown Institute Room (174): </a:t>
            </a:r>
            <a:r>
              <a:rPr lang="en-US" sz="1800" b="0" i="0" dirty="0">
                <a:effectLst/>
                <a:hlinkClick r:id="rId4"/>
              </a:rPr>
              <a:t>browninstitutereservations@cs.stanford.edu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AT&amp;T Patio/Gates Backyard:  </a:t>
            </a:r>
            <a:r>
              <a:rPr lang="en-US" sz="1800" dirty="0">
                <a:hlinkClick r:id="rId5"/>
              </a:rPr>
              <a:t>fixit@cs.Stanford.edu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Gates Building – cont’d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41" y="907741"/>
            <a:ext cx="8391518" cy="4918075"/>
          </a:xfrm>
        </p:spPr>
        <p:txBody>
          <a:bodyPr/>
          <a:lstStyle/>
          <a:p>
            <a:r>
              <a:rPr lang="en-US" sz="2000" b="1" u="sng" dirty="0"/>
              <a:t>Building Maintenance: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800" b="1" dirty="0"/>
              <a:t>Bikes</a:t>
            </a:r>
            <a:r>
              <a:rPr lang="en-US" sz="1800" dirty="0"/>
              <a:t> need to remain outside the building and should not obstruct walkways, doorways or ramps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b="1" dirty="0"/>
              <a:t>Bathrooms</a:t>
            </a:r>
            <a:r>
              <a:rPr lang="en-US" sz="1800" dirty="0"/>
              <a:t> are located on every floor with gender neutral bathrooms on the first and fifth floors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b="1" dirty="0"/>
              <a:t>Room temperature </a:t>
            </a:r>
            <a:r>
              <a:rPr lang="en-US" sz="1800" dirty="0"/>
              <a:t>controlled by university facilities with the room occupant able to set temperature two degrees up or down for the room.  Opening a window in the room will shut off the AC for the room.  Space heaters are not allowed </a:t>
            </a:r>
          </a:p>
          <a:p>
            <a:r>
              <a:rPr lang="en-US" sz="2000" b="1" u="sng" dirty="0"/>
              <a:t>Printer/Copiers </a:t>
            </a:r>
            <a:r>
              <a:rPr lang="en-US" sz="2000" dirty="0"/>
              <a:t>are located on every floor.  Ask your faculty admin for the copy code</a:t>
            </a:r>
          </a:p>
          <a:p>
            <a:r>
              <a:rPr lang="en-US" sz="2000" b="1" u="sng" dirty="0" err="1"/>
              <a:t>Recycling,Compost</a:t>
            </a:r>
            <a:r>
              <a:rPr lang="en-US" sz="2000" b="1" u="sng" dirty="0"/>
              <a:t> and Trash </a:t>
            </a:r>
            <a:r>
              <a:rPr lang="en-US" sz="2000" dirty="0"/>
              <a:t>bins are located in Gates kitchens and outside large mtg rooms.  Cardboard can be placed near the elevators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8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Gates Building – cont’d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241" y="907741"/>
            <a:ext cx="8391518" cy="49180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/>
              <a:t>Health and Safety: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u="sng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b="1" dirty="0"/>
              <a:t>First aid kits</a:t>
            </a:r>
            <a:r>
              <a:rPr lang="en-US" sz="1800" dirty="0"/>
              <a:t> are located in every kitchen.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Automatic External Defibrillators (AED) Locations:  </a:t>
            </a:r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sz="1800" baseline="300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floor lobby next to front door and 3</a:t>
            </a:r>
            <a:r>
              <a:rPr lang="en-US" sz="1800" baseline="300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rd</a:t>
            </a:r>
            <a:r>
              <a:rPr lang="en-US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floor lobby outside of the elevators.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ADA Emergency Call buttons: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installed outside the elevator lobbies on the basement level, 2nd through 5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floors and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are for emergency use only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   In the event of a fire alarm, the elevator automatically gets recalled to the first floor.  If a disabled person is unable to reach the 1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floor, then the button will call 911 to provide a location to emergency responders of the person who is unable to exit the building.</a:t>
            </a:r>
          </a:p>
          <a:p>
            <a:pPr marL="0" marR="0" lvl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1800" dirty="0">
              <a:latin typeface="Helvetica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Gates Building – cont’d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F87C62-B0BC-47ED-4A9F-2102F6A65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84" y="890189"/>
            <a:ext cx="8702279" cy="505925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Emergency Assembly Point:  </a:t>
            </a:r>
            <a:r>
              <a:rPr lang="en-US" sz="20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located next to the Bass Biology Building across from Annette’s Café “The Blend”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831E9544-E048-E776-F1B8-CC6741BD6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37" y="1847353"/>
            <a:ext cx="3187337" cy="425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pplication, map&#10;&#10;Description automatically generated">
            <a:extLst>
              <a:ext uri="{FF2B5EF4-FFF2-40B4-BE49-F238E27FC236}">
                <a16:creationId xmlns:a16="http://schemas.microsoft.com/office/drawing/2014/main" id="{F5CC1004-5A06-D1AD-FD1A-4C66EA05BF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5804" y="1847353"/>
            <a:ext cx="4706610" cy="423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14915"/>
      </p:ext>
    </p:extLst>
  </p:cSld>
  <p:clrMapOvr>
    <a:masterClrMapping/>
  </p:clrMapOvr>
</p:sld>
</file>

<file path=ppt/theme/theme1.xml><?xml version="1.0" encoding="utf-8"?>
<a:theme xmlns:a="http://schemas.openxmlformats.org/drawingml/2006/main" name="FacRetreat08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FacRetreat08Final</Template>
  <TotalTime>13938</TotalTime>
  <Pages>9</Pages>
  <Words>808</Words>
  <Application>Microsoft Office PowerPoint</Application>
  <PresentationFormat>On-screen Show (4:3)</PresentationFormat>
  <Paragraphs>128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Arial</vt:lpstr>
      <vt:lpstr>Book Antiqua</vt:lpstr>
      <vt:lpstr>Calibri</vt:lpstr>
      <vt:lpstr>Courier New</vt:lpstr>
      <vt:lpstr>Helvetica</vt:lpstr>
      <vt:lpstr>Lucida Sans</vt:lpstr>
      <vt:lpstr>Times New Roman</vt:lpstr>
      <vt:lpstr>Trebuchet MS</vt:lpstr>
      <vt:lpstr>Wingdings</vt:lpstr>
      <vt:lpstr>FacRetreat08Final</vt:lpstr>
      <vt:lpstr>5_Custom Design</vt:lpstr>
      <vt:lpstr>4_Custom Design</vt:lpstr>
      <vt:lpstr>2_Custom Design</vt:lpstr>
      <vt:lpstr>3_Custom Design</vt:lpstr>
      <vt:lpstr>1_Custom Design</vt:lpstr>
      <vt:lpstr>Custom Design</vt:lpstr>
      <vt:lpstr>Life in the CS Department </vt:lpstr>
      <vt:lpstr>Life in the CS Department</vt:lpstr>
      <vt:lpstr>Your Life Line</vt:lpstr>
      <vt:lpstr>Finance</vt:lpstr>
      <vt:lpstr>The Gates Building</vt:lpstr>
      <vt:lpstr>The Gates Building – cont’d</vt:lpstr>
      <vt:lpstr>The Gates Building – cont’d</vt:lpstr>
      <vt:lpstr>The Gates Building – cont’d</vt:lpstr>
      <vt:lpstr>The Gates Building – cont’d</vt:lpstr>
      <vt:lpstr>Welcome again and  we’re glad you’re here!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Computer Science Department</dc:title>
  <dc:creator>peche</dc:creator>
  <cp:lastModifiedBy>Debby Inenaga</cp:lastModifiedBy>
  <cp:revision>700</cp:revision>
  <cp:lastPrinted>2019-09-19T16:29:20Z</cp:lastPrinted>
  <dcterms:created xsi:type="dcterms:W3CDTF">2009-09-22T20:45:40Z</dcterms:created>
  <dcterms:modified xsi:type="dcterms:W3CDTF">2022-09-17T21:44:50Z</dcterms:modified>
</cp:coreProperties>
</file>