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15"/>
  </p:notesMasterIdLst>
  <p:sldIdLst>
    <p:sldId id="256" r:id="rId4"/>
    <p:sldId id="257" r:id="rId5"/>
    <p:sldId id="258" r:id="rId6"/>
    <p:sldId id="268" r:id="rId7"/>
    <p:sldId id="267" r:id="rId8"/>
    <p:sldId id="269" r:id="rId9"/>
    <p:sldId id="270" r:id="rId10"/>
    <p:sldId id="271" r:id="rId11"/>
    <p:sldId id="272" r:id="rId12"/>
    <p:sldId id="265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9" autoAdjust="0"/>
    <p:restoredTop sz="94830" autoAdjust="0"/>
  </p:normalViewPr>
  <p:slideViewPr>
    <p:cSldViewPr>
      <p:cViewPr varScale="1">
        <p:scale>
          <a:sx n="121" d="100"/>
          <a:sy n="121" d="100"/>
        </p:scale>
        <p:origin x="196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F029F-D0A9-4F28-95D4-8721AB2DF1DC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D4198-1BEB-4481-9AE9-1A0DC6E09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4198-1BEB-4481-9AE9-1A0DC6E09BE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B0F6-F862-489B-BD1E-079CBCD55B1F}" type="datetime1">
              <a:rPr lang="en-US" smtClean="0"/>
              <a:pPr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8271-477C-414E-8D60-0AD00CE43D88}" type="datetime1">
              <a:rPr lang="en-US" smtClean="0"/>
              <a:pPr/>
              <a:t>9/19/22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07897-996A-492D-B957-62911D2CC3CA}" type="datetime1">
              <a:rPr lang="en-US" smtClean="0"/>
              <a:pPr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023E-14F5-4E80-8E38-39A08E0AAB65}" type="datetime1">
              <a:rPr lang="en-US" smtClean="0"/>
              <a:pPr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6D4F-A94D-40C2-868C-63788CC675D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14AE-2F43-4867-A81D-35CA92F72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6D4F-A94D-40C2-868C-63788CC675D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14AE-2F43-4867-A81D-35CA92F72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6D4F-A94D-40C2-868C-63788CC675D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14AE-2F43-4867-A81D-35CA92F72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6D4F-A94D-40C2-868C-63788CC675D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14AE-2F43-4867-A81D-35CA92F72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6D4F-A94D-40C2-868C-63788CC675D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14AE-2F43-4867-A81D-35CA92F72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6D4F-A94D-40C2-868C-63788CC675D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14AE-2F43-4867-A81D-35CA92F72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6D4F-A94D-40C2-868C-63788CC675D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14AE-2F43-4867-A81D-35CA92F72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09839-BB71-4B34-84D4-38A8B769317D}" type="datetime1">
              <a:rPr lang="en-US" smtClean="0"/>
              <a:pPr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6D4F-A94D-40C2-868C-63788CC675D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14AE-2F43-4867-A81D-35CA92F72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6D4F-A94D-40C2-868C-63788CC675D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14AE-2F43-4867-A81D-35CA92F72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6D4F-A94D-40C2-868C-63788CC675D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14AE-2F43-4867-A81D-35CA92F72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6D4F-A94D-40C2-868C-63788CC675D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14AE-2F43-4867-A81D-35CA92F72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D2EE-290B-498F-9CDE-269802B2EC6C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4124-4CAD-4CBF-A293-1443C0F41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D2EE-290B-498F-9CDE-269802B2EC6C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4124-4CAD-4CBF-A293-1443C0F41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D2EE-290B-498F-9CDE-269802B2EC6C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4124-4CAD-4CBF-A293-1443C0F41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D2EE-290B-498F-9CDE-269802B2EC6C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4124-4CAD-4CBF-A293-1443C0F41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D2EE-290B-498F-9CDE-269802B2EC6C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4124-4CAD-4CBF-A293-1443C0F41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D2EE-290B-498F-9CDE-269802B2EC6C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4124-4CAD-4CBF-A293-1443C0F41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FA1C-39FD-4CC4-9696-40EBDFB8A516}" type="datetime1">
              <a:rPr lang="en-US" smtClean="0"/>
              <a:pPr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D2EE-290B-498F-9CDE-269802B2EC6C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4124-4CAD-4CBF-A293-1443C0F41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D2EE-290B-498F-9CDE-269802B2EC6C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4124-4CAD-4CBF-A293-1443C0F41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D2EE-290B-498F-9CDE-269802B2EC6C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4124-4CAD-4CBF-A293-1443C0F41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D2EE-290B-498F-9CDE-269802B2EC6C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4124-4CAD-4CBF-A293-1443C0F41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D2EE-290B-498F-9CDE-269802B2EC6C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4124-4CAD-4CBF-A293-1443C0F41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A1D9-EA80-4972-B9C8-931AF6D5402F}" type="datetime1">
              <a:rPr lang="en-US" smtClean="0"/>
              <a:pPr/>
              <a:t>9/19/22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4BFA-E920-49FD-83E7-383AA463D2F9}" type="datetime1">
              <a:rPr lang="en-US" smtClean="0"/>
              <a:pPr/>
              <a:t>9/19/22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8F7C-A964-420D-823C-CD32E7FCAC2F}" type="datetime1">
              <a:rPr lang="en-US" smtClean="0"/>
              <a:pPr/>
              <a:t>9/19/22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E8057-49F3-4DEB-8842-CE373FA9F075}" type="datetime1">
              <a:rPr lang="en-US" smtClean="0"/>
              <a:pPr/>
              <a:t>9/19/22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EC2E-5E29-47DE-8633-7C9F6331A4A4}" type="datetime1">
              <a:rPr lang="en-US" smtClean="0"/>
              <a:pPr/>
              <a:t>9/19/22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1694-36EA-4D81-8BF7-A54ECD7E70E7}" type="datetime1">
              <a:rPr lang="en-US" smtClean="0"/>
              <a:pPr/>
              <a:t>9/19/22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9EC2E-5E29-47DE-8633-7C9F6331A4A4}" type="datetime1">
              <a:rPr lang="en-US" smtClean="0"/>
              <a:pPr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3BD73-B06A-4264-9412-8134F17AE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ransition spd="med">
    <p:zoom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56D4F-A94D-40C2-868C-63788CC675D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914AE-2F43-4867-A81D-35CA92F72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7D2EE-290B-498F-9CDE-269802B2EC6C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F4124-4CAD-4CBF-A293-1443C0F41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s.stanford.edu/internal/student-info/fellowship-opportunities" TargetMode="External"/><Relationship Id="rId2" Type="http://schemas.openxmlformats.org/officeDocument/2006/relationships/hyperlink" Target="https://cs.stanford.edu/internal/student-info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s.stanford.edu/sites/default/private/Resources_for_CS_PhD_Students.pdf" TargetMode="External"/><Relationship Id="rId4" Type="http://schemas.openxmlformats.org/officeDocument/2006/relationships/hyperlink" Target="https://cs.stanford.edu/internal/student-info/phd-rotation-statistic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hdstudentservices@cs.stanford.edu" TargetMode="Externa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s.stanford.edu/academics/phd/graduate-student-form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tanford.pegacloud.io/prweb/sso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76400" y="5446693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PhD New Student Orientation</a:t>
            </a:r>
          </a:p>
        </p:txBody>
      </p:sp>
      <p:pic>
        <p:nvPicPr>
          <p:cNvPr id="6" name="Picture 5" descr="CS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81000"/>
            <a:ext cx="2778125" cy="533400"/>
          </a:xfrm>
          <a:prstGeom prst="rect">
            <a:avLst/>
          </a:prstGeom>
        </p:spPr>
      </p:pic>
      <p:pic>
        <p:nvPicPr>
          <p:cNvPr id="8" name="Picture 7" descr="Stanfor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1255693"/>
            <a:ext cx="6096000" cy="405384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1600200"/>
            <a:ext cx="8229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endParaRPr lang="en-US" sz="2800" b="1" u="sng" dirty="0"/>
          </a:p>
          <a:p>
            <a:pPr>
              <a:tabLst>
                <a:tab pos="1371600" algn="l"/>
              </a:tabLst>
            </a:pPr>
            <a:r>
              <a:rPr lang="en-US" sz="2400" dirty="0"/>
              <a:t>Sept 26		First day of Autumn Quarter; instruction begins</a:t>
            </a:r>
          </a:p>
          <a:p>
            <a:pPr>
              <a:tabLst>
                <a:tab pos="1371600" algn="l"/>
              </a:tabLst>
            </a:pPr>
            <a:endParaRPr lang="en-US" sz="2400" dirty="0"/>
          </a:p>
          <a:p>
            <a:pPr>
              <a:tabLst>
                <a:tab pos="1371600" algn="l"/>
              </a:tabLst>
            </a:pPr>
            <a:r>
              <a:rPr lang="en-US" sz="2400" dirty="0"/>
              <a:t>Sept 26, 5pm	Preliminary Study List deadline </a:t>
            </a:r>
          </a:p>
          <a:p>
            <a:pPr>
              <a:tabLst>
                <a:tab pos="1371600" algn="l"/>
              </a:tabLst>
            </a:pPr>
            <a:r>
              <a:rPr lang="en-US" sz="2400" dirty="0"/>
              <a:t>	</a:t>
            </a:r>
          </a:p>
          <a:p>
            <a:pPr>
              <a:tabLst>
                <a:tab pos="1371600" algn="l"/>
              </a:tabLst>
            </a:pPr>
            <a:r>
              <a:rPr lang="en-US" sz="2400" dirty="0"/>
              <a:t>Oct 14, 5pm	Final Study List deadline </a:t>
            </a:r>
          </a:p>
          <a:p>
            <a:pPr>
              <a:tabLst>
                <a:tab pos="1371600" algn="l"/>
              </a:tabLst>
            </a:pPr>
            <a:r>
              <a:rPr lang="en-US" sz="2400" dirty="0"/>
              <a:t>		(All course enrollment, units, grading basis must 		be finalized)</a:t>
            </a:r>
          </a:p>
          <a:p>
            <a:endParaRPr lang="en-US" sz="2400" dirty="0"/>
          </a:p>
          <a:p>
            <a:pPr marL="1371600" lvl="2"/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12192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Important Dates</a:t>
            </a:r>
          </a:p>
        </p:txBody>
      </p:sp>
      <p:pic>
        <p:nvPicPr>
          <p:cNvPr id="8" name="Picture 7" descr="CS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81000"/>
            <a:ext cx="2778125" cy="533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B18280-1ED5-1AB5-B3AE-9031E2CFA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8AFB6F-06F5-4786-DAA2-CBC445606C59}"/>
              </a:ext>
            </a:extLst>
          </p:cNvPr>
          <p:cNvSpPr txBox="1"/>
          <p:nvPr/>
        </p:nvSpPr>
        <p:spPr>
          <a:xfrm>
            <a:off x="257503" y="5334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Some useful resources on our Gates internal website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BFF192-FD4F-BCC5-5541-3A6575D733B2}"/>
              </a:ext>
            </a:extLst>
          </p:cNvPr>
          <p:cNvSpPr txBox="1"/>
          <p:nvPr/>
        </p:nvSpPr>
        <p:spPr>
          <a:xfrm>
            <a:off x="228600" y="2286000"/>
            <a:ext cx="880666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https://cs.stanford.edu/internal/student-info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hlinkClick r:id="rId3"/>
              </a:rPr>
              <a:t>https://cs.stanford.edu/internal/student-info/fellowship-opportunities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hlinkClick r:id="rId4"/>
              </a:rPr>
              <a:t>https://cs.stanford.edu/internal/student-info/phd-rotation-statistics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hlinkClick r:id="rId5"/>
              </a:rPr>
              <a:t>https://cs.stanford.edu/sites/default/private/Resources_for_CS_PhD_Students.pdf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2928148"/>
      </p:ext>
    </p:extLst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 Image gat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7215" y="1828800"/>
            <a:ext cx="4451985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5400" y="381000"/>
            <a:ext cx="36576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Reminders:</a:t>
            </a:r>
          </a:p>
          <a:p>
            <a:endParaRPr lang="en-US" sz="2800" b="1" dirty="0"/>
          </a:p>
          <a:p>
            <a:pPr lvl="1" indent="-228600">
              <a:buFont typeface="Arial" pitchFamily="34" charset="0"/>
              <a:buChar char="•"/>
            </a:pPr>
            <a:r>
              <a:rPr lang="en-US" sz="2600" dirty="0"/>
              <a:t>Pick up keys for Gates      building at Room B18 on Friday, September 23, 9am to noon and 1pm to 3pm. </a:t>
            </a:r>
          </a:p>
          <a:p>
            <a:pPr lvl="1" indent="-228600"/>
            <a:endParaRPr lang="en-US" sz="2600" dirty="0"/>
          </a:p>
          <a:p>
            <a:pPr lvl="1" indent="-228600">
              <a:buFont typeface="Arial" pitchFamily="34" charset="0"/>
              <a:buChar char="•"/>
            </a:pPr>
            <a:r>
              <a:rPr lang="en-US" sz="2600" dirty="0"/>
              <a:t>For more questions on PhD program, please email </a:t>
            </a:r>
            <a:r>
              <a:rPr lang="en-US" sz="2600" dirty="0">
                <a:hlinkClick r:id="rId3"/>
              </a:rPr>
              <a:t>phdstudentservices@cs.stanford.edu</a:t>
            </a:r>
            <a:endParaRPr lang="en-US" sz="2600" dirty="0"/>
          </a:p>
          <a:p>
            <a:pPr lvl="1" indent="-228600">
              <a:buFont typeface="Arial" pitchFamily="34" charset="0"/>
              <a:buChar char="•"/>
            </a:pPr>
            <a:endParaRPr lang="en-US" sz="2600" dirty="0"/>
          </a:p>
          <a:p>
            <a:endParaRPr lang="en-US" dirty="0"/>
          </a:p>
        </p:txBody>
      </p:sp>
      <p:pic>
        <p:nvPicPr>
          <p:cNvPr id="8" name="Picture 7" descr="CS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381000"/>
            <a:ext cx="2778125" cy="533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84838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Overview of Academic Requirements for the PhD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1295400"/>
            <a:ext cx="86868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25"/>
            <a:r>
              <a:rPr lang="en-US" sz="2500" b="1" i="1" dirty="0"/>
              <a:t>Year </a:t>
            </a:r>
          </a:p>
          <a:p>
            <a:pPr marL="47625">
              <a:tabLst>
                <a:tab pos="1377950" algn="l"/>
              </a:tabLst>
            </a:pPr>
            <a:r>
              <a:rPr lang="en-US" sz="2500" dirty="0"/>
              <a:t>One:	• CS 300</a:t>
            </a:r>
          </a:p>
          <a:p>
            <a:pPr marL="47625">
              <a:tabLst>
                <a:tab pos="1377950" algn="l"/>
                <a:tab pos="1597025" algn="l"/>
              </a:tabLst>
            </a:pPr>
            <a:r>
              <a:rPr lang="en-US" sz="2500" dirty="0"/>
              <a:t> 	• Rotation program, </a:t>
            </a:r>
            <a:r>
              <a:rPr lang="en-US" sz="2500" b="1" dirty="0"/>
              <a:t>choosing a permanent 				research advisor</a:t>
            </a:r>
          </a:p>
          <a:p>
            <a:pPr marL="47625">
              <a:tabLst>
                <a:tab pos="1377950" algn="l"/>
              </a:tabLst>
            </a:pPr>
            <a:r>
              <a:rPr lang="en-US" sz="2500" dirty="0"/>
              <a:t>Two:	• Completing Breadth requirements</a:t>
            </a:r>
          </a:p>
          <a:p>
            <a:pPr marL="47625">
              <a:tabLst>
                <a:tab pos="1377950" algn="l"/>
                <a:tab pos="1597025" algn="l"/>
              </a:tabLst>
            </a:pPr>
            <a:r>
              <a:rPr lang="en-US" sz="2500" dirty="0"/>
              <a:t> 	• 3 units of coursework from at least 4 different 			faculty members</a:t>
            </a:r>
          </a:p>
          <a:p>
            <a:pPr marL="47625">
              <a:tabLst>
                <a:tab pos="1377950" algn="l"/>
              </a:tabLst>
            </a:pPr>
            <a:r>
              <a:rPr lang="en-US" sz="2500" dirty="0"/>
              <a:t> 	• Filing for Candidacy </a:t>
            </a:r>
          </a:p>
          <a:p>
            <a:pPr marL="47625">
              <a:tabLst>
                <a:tab pos="1377950" algn="l"/>
              </a:tabLst>
            </a:pPr>
            <a:r>
              <a:rPr lang="en-US" sz="2500" dirty="0"/>
              <a:t>Three:	• </a:t>
            </a:r>
            <a:r>
              <a:rPr lang="en-US" sz="2500" dirty="0" err="1"/>
              <a:t>Quals</a:t>
            </a:r>
            <a:endParaRPr lang="en-US" sz="2500" dirty="0"/>
          </a:p>
          <a:p>
            <a:pPr marL="47625">
              <a:tabLst>
                <a:tab pos="1377950" algn="l"/>
              </a:tabLst>
            </a:pPr>
            <a:r>
              <a:rPr lang="en-US" sz="2500" dirty="0"/>
              <a:t>	• Teaching requirement</a:t>
            </a:r>
          </a:p>
          <a:p>
            <a:pPr marL="47625">
              <a:tabLst>
                <a:tab pos="1377950" algn="l"/>
              </a:tabLst>
            </a:pPr>
            <a:r>
              <a:rPr lang="en-US" sz="2500" dirty="0"/>
              <a:t>Four:	• Reading committee Form and thesis proposal</a:t>
            </a:r>
          </a:p>
          <a:p>
            <a:pPr marL="47625">
              <a:tabLst>
                <a:tab pos="1377950" algn="l"/>
              </a:tabLst>
            </a:pPr>
            <a:r>
              <a:rPr lang="en-US" sz="2500" dirty="0"/>
              <a:t>Five, Six:	• Complete 135 units</a:t>
            </a:r>
          </a:p>
          <a:p>
            <a:pPr marL="228600">
              <a:tabLst>
                <a:tab pos="1377950" algn="l"/>
              </a:tabLst>
            </a:pPr>
            <a:r>
              <a:rPr lang="en-US" sz="2500" dirty="0"/>
              <a:t>	• Orals</a:t>
            </a:r>
          </a:p>
          <a:p>
            <a:pPr marL="228600">
              <a:tabLst>
                <a:tab pos="1377950" algn="l"/>
              </a:tabLst>
            </a:pPr>
            <a:r>
              <a:rPr lang="en-US" sz="2500" dirty="0"/>
              <a:t>	• Dissertation</a:t>
            </a:r>
          </a:p>
        </p:txBody>
      </p:sp>
      <p:pic>
        <p:nvPicPr>
          <p:cNvPr id="8" name="Picture 7" descr="CS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81000"/>
            <a:ext cx="2778125" cy="533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86398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PhD Academic Requirements</a:t>
            </a:r>
          </a:p>
        </p:txBody>
      </p:sp>
      <p:pic>
        <p:nvPicPr>
          <p:cNvPr id="8" name="Picture 7" descr="CS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81000"/>
            <a:ext cx="2778125" cy="533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2057400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5800" y="2971800"/>
            <a:ext cx="708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hlinkClick r:id="rId3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DF624D-D27A-689B-F6F0-3E05C978C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542708"/>
            <a:ext cx="7772400" cy="5304782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0" y="1752600"/>
            <a:ext cx="8686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endParaRPr lang="en-US" dirty="0"/>
          </a:p>
          <a:p>
            <a:pPr marL="457200">
              <a:buFont typeface="Arial" pitchFamily="34" charset="0"/>
              <a:buChar char="•"/>
            </a:pPr>
            <a:endParaRPr lang="en-US" sz="2800" dirty="0"/>
          </a:p>
          <a:p>
            <a:pPr marL="457200">
              <a:buFont typeface="Arial" pitchFamily="34" charset="0"/>
              <a:buChar char="•"/>
            </a:pPr>
            <a:endParaRPr lang="en-US" sz="2800" dirty="0"/>
          </a:p>
          <a:p>
            <a:pPr marL="1371600" lvl="2"/>
            <a:endParaRPr lang="en-US" sz="2800" b="1" dirty="0"/>
          </a:p>
          <a:p>
            <a:pPr marL="1371600" lvl="2"/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914400" y="1524000"/>
            <a:ext cx="7315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Minimum enrollment is 8 units. Total units should not exceed 10 units in each quarter.</a:t>
            </a:r>
          </a:p>
          <a:p>
            <a:endParaRPr lang="en-US" sz="2600" dirty="0"/>
          </a:p>
          <a:p>
            <a:r>
              <a:rPr lang="en-US" sz="2600" dirty="0"/>
              <a:t>First quarter – 1 unit of CS 300 and at least 3 units of CS 499 with faculty (or research equivalent of CS 499 for students rotating with faculty outside of CS department).</a:t>
            </a:r>
          </a:p>
          <a:p>
            <a:endParaRPr lang="en-US" sz="2600" dirty="0"/>
          </a:p>
          <a:p>
            <a:r>
              <a:rPr lang="en-US" sz="2600" dirty="0"/>
              <a:t>CS faculty advisor for alignment.  If principal advisor is not CS, then you need a CS faculty co-advisor.</a:t>
            </a:r>
          </a:p>
          <a:p>
            <a:endParaRPr lang="en-US" sz="2600" dirty="0"/>
          </a:p>
          <a:p>
            <a:r>
              <a:rPr lang="en-US" sz="2600" dirty="0"/>
              <a:t>University requirement of GPA 3.0 to graduate.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9906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 Department requirements </a:t>
            </a:r>
          </a:p>
        </p:txBody>
      </p:sp>
      <p:pic>
        <p:nvPicPr>
          <p:cNvPr id="9" name="Picture 8" descr="CS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81000"/>
            <a:ext cx="2778125" cy="5334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0" y="1752600"/>
            <a:ext cx="8686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endParaRPr lang="en-US" dirty="0"/>
          </a:p>
          <a:p>
            <a:pPr marL="457200">
              <a:buFont typeface="Arial" pitchFamily="34" charset="0"/>
              <a:buChar char="•"/>
            </a:pPr>
            <a:endParaRPr lang="en-US" sz="2800" dirty="0"/>
          </a:p>
          <a:p>
            <a:pPr marL="457200">
              <a:buFont typeface="Arial" pitchFamily="34" charset="0"/>
              <a:buChar char="•"/>
            </a:pPr>
            <a:endParaRPr lang="en-US" sz="2800" dirty="0"/>
          </a:p>
          <a:p>
            <a:pPr marL="1371600" lvl="2"/>
            <a:endParaRPr lang="en-US" sz="2800" b="1" dirty="0"/>
          </a:p>
          <a:p>
            <a:pPr marL="1371600" lvl="2"/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838200" y="2514600"/>
            <a:ext cx="7620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Everyone gets funding support.</a:t>
            </a:r>
          </a:p>
          <a:p>
            <a:endParaRPr lang="en-US" sz="2600" dirty="0"/>
          </a:p>
          <a:p>
            <a:pPr>
              <a:buFontTx/>
              <a:buChar char="-"/>
            </a:pPr>
            <a:r>
              <a:rPr lang="en-US" sz="2600" dirty="0"/>
              <a:t>Sources of support </a:t>
            </a:r>
          </a:p>
          <a:p>
            <a:r>
              <a:rPr lang="en-US" sz="2600" dirty="0"/>
              <a:t>	- Research Assistantship</a:t>
            </a:r>
          </a:p>
          <a:p>
            <a:r>
              <a:rPr lang="en-US" sz="2600" dirty="0"/>
              <a:t>	- Fellowship – external/internal</a:t>
            </a:r>
          </a:p>
          <a:p>
            <a:r>
              <a:rPr lang="en-US" sz="2600" dirty="0"/>
              <a:t>	- Course Assistantship</a:t>
            </a:r>
          </a:p>
          <a:p>
            <a:r>
              <a:rPr lang="en-US" sz="2600" dirty="0"/>
              <a:t>	</a:t>
            </a:r>
          </a:p>
          <a:p>
            <a:r>
              <a:rPr lang="en-US" sz="2600" dirty="0"/>
              <a:t>You will be getting details regarding your funding.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12192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Financial Support</a:t>
            </a:r>
          </a:p>
        </p:txBody>
      </p:sp>
      <p:pic>
        <p:nvPicPr>
          <p:cNvPr id="9" name="Picture 8" descr="CS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81000"/>
            <a:ext cx="2778125" cy="5334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315B0-B207-9544-8362-CCDC27719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9D9615-1BBC-D047-8D87-271199360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3" y="1828800"/>
            <a:ext cx="8730108" cy="32395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0C6511E-BDB3-AA46-AB95-49FC5F4BA300}"/>
              </a:ext>
            </a:extLst>
          </p:cNvPr>
          <p:cNvSpPr/>
          <p:nvPr/>
        </p:nvSpPr>
        <p:spPr>
          <a:xfrm>
            <a:off x="438627" y="685800"/>
            <a:ext cx="4020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hlinkClick r:id="rId3"/>
              </a:rPr>
              <a:t>https://stanford.pegacloud.io/prweb/sso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71620"/>
      </p:ext>
    </p:extLst>
  </p:cSld>
  <p:clrMapOvr>
    <a:masterClrMapping/>
  </p:clrMapOvr>
  <p:transition spd="med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AA01DD-6203-064A-955B-AB1F4BF6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F1DB76-38DA-1446-96D9-1BE4EB241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4129"/>
            <a:ext cx="9144000" cy="536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19478"/>
      </p:ext>
    </p:extLst>
  </p:cSld>
  <p:clrMapOvr>
    <a:masterClrMapping/>
  </p:clrMapOvr>
  <p:transition spd="med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8F20F9-EB98-DA40-8E7A-69F584CDB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105D53-03C0-4347-AEFE-4AED781BC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8553"/>
            <a:ext cx="9144000" cy="536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34112"/>
      </p:ext>
    </p:extLst>
  </p:cSld>
  <p:clrMapOvr>
    <a:masterClrMapping/>
  </p:clrMapOvr>
  <p:transition spd="med">
    <p:zo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10341</TotalTime>
  <Words>404</Words>
  <Application>Microsoft Macintosh PowerPoint</Application>
  <PresentationFormat>On-screen Show (4:3)</PresentationFormat>
  <Paragraphs>74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kbabs</dc:creator>
  <cp:lastModifiedBy>Microsoft Office User</cp:lastModifiedBy>
  <cp:revision>320</cp:revision>
  <dcterms:created xsi:type="dcterms:W3CDTF">2012-08-09T22:03:20Z</dcterms:created>
  <dcterms:modified xsi:type="dcterms:W3CDTF">2022-09-19T15:31:54Z</dcterms:modified>
</cp:coreProperties>
</file>